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56" r:id="rId2"/>
    <p:sldId id="403" r:id="rId3"/>
    <p:sldId id="308" r:id="rId4"/>
    <p:sldId id="309" r:id="rId5"/>
    <p:sldId id="311" r:id="rId6"/>
    <p:sldId id="312" r:id="rId7"/>
    <p:sldId id="401" r:id="rId8"/>
    <p:sldId id="314" r:id="rId9"/>
    <p:sldId id="315" r:id="rId10"/>
    <p:sldId id="316" r:id="rId11"/>
    <p:sldId id="402" r:id="rId12"/>
    <p:sldId id="396" r:id="rId13"/>
    <p:sldId id="333" r:id="rId14"/>
    <p:sldId id="335" r:id="rId15"/>
    <p:sldId id="307" r:id="rId16"/>
    <p:sldId id="375" r:id="rId1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14" y="240"/>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A2D760B-99B3-4FA5-BE7C-EFEBA34AE544}" type="datetimeFigureOut">
              <a:rPr lang="en-AU" smtClean="0"/>
              <a:t>8/11/2020</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CF477E7-0961-444E-806A-8E2215F58997}" type="slidenum">
              <a:rPr lang="en-AU" smtClean="0"/>
              <a:t>‹#›</a:t>
            </a:fld>
            <a:endParaRPr lang="en-AU"/>
          </a:p>
        </p:txBody>
      </p:sp>
    </p:spTree>
    <p:extLst>
      <p:ext uri="{BB962C8B-B14F-4D97-AF65-F5344CB8AC3E}">
        <p14:creationId xmlns:p14="http://schemas.microsoft.com/office/powerpoint/2010/main" val="1652859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AU" b="1" dirty="0"/>
              <a:t>Monitor symptoms</a:t>
            </a:r>
            <a:r>
              <a:rPr lang="en-AU" b="1" baseline="0" dirty="0"/>
              <a:t> over time** - </a:t>
            </a:r>
            <a:r>
              <a:rPr lang="en-AU" baseline="0" dirty="0"/>
              <a:t>is probably the single most important thing you can do to directly assist with promoting emotional and mental health outcomes in children. It isn’t the teachers job to counsel or provide assistance for children in need. But teachers are ideally positioned to be able to identify children who require assistance and arrange such assistance. </a:t>
            </a:r>
            <a:endParaRPr lang="en-AU" dirty="0"/>
          </a:p>
          <a:p>
            <a:endParaRPr lang="en-AU" dirty="0"/>
          </a:p>
          <a:p>
            <a:r>
              <a:rPr lang="en-AU" dirty="0"/>
              <a:t>In addition to monitoring symptoms, there are several</a:t>
            </a:r>
            <a:r>
              <a:rPr lang="en-AU" baseline="0" dirty="0"/>
              <a:t> things teachers can do in the classroom to promote emotional and mental health recovery. </a:t>
            </a:r>
          </a:p>
          <a:p>
            <a:endParaRPr lang="en-AU" dirty="0"/>
          </a:p>
          <a:p>
            <a:r>
              <a:rPr lang="en-AU" b="1" dirty="0"/>
              <a:t>Maintaining</a:t>
            </a:r>
            <a:r>
              <a:rPr lang="en-AU" b="1" baseline="0" dirty="0"/>
              <a:t> routines – </a:t>
            </a:r>
            <a:r>
              <a:rPr lang="en-AU" baseline="0" dirty="0"/>
              <a:t>Children generally respond well to structured environments with clear expectations about goals, timelines and activities. Even more important following traumatic events where times have been chaotic and family/home life is generally unstable and unpredictable. It is very important for children to have a stable component in their lives where they can predict what will happen. Helps them know how to behave and promotes a sense of safety and consistency in at least one area of their lives. </a:t>
            </a:r>
          </a:p>
          <a:p>
            <a:endParaRPr lang="en-AU" baseline="0" dirty="0"/>
          </a:p>
          <a:p>
            <a:r>
              <a:rPr lang="en-AU" baseline="0" dirty="0"/>
              <a:t>Maintaining routines is particularly important immediately following trauma, however, when effects of trauma are ongoing, family circumstances remain unstable, or the child continues to experience difficulties, maintaining routines is also important long term (and is only beneficial for all children). </a:t>
            </a:r>
          </a:p>
          <a:p>
            <a:endParaRPr lang="en-AU" baseline="0" dirty="0"/>
          </a:p>
          <a:p>
            <a:r>
              <a:rPr lang="en-AU" baseline="0" dirty="0"/>
              <a:t>In terms of routines, also important that children are aware of upcoming events and changes to routines/classroom activities. May be useful to implement daily or weekly agendas and reminding children where necessary of this. For older children, and teenagers, advanced notice of deadlines and major events is required, allowing them to plan for such events. </a:t>
            </a:r>
            <a:endParaRPr lang="en-AU" dirty="0"/>
          </a:p>
        </p:txBody>
      </p:sp>
      <p:sp>
        <p:nvSpPr>
          <p:cNvPr id="4" name="Slide Number Placeholder 3"/>
          <p:cNvSpPr>
            <a:spLocks noGrp="1"/>
          </p:cNvSpPr>
          <p:nvPr>
            <p:ph type="sldNum" sz="quarter" idx="10"/>
          </p:nvPr>
        </p:nvSpPr>
        <p:spPr/>
        <p:txBody>
          <a:bodyPr/>
          <a:lstStyle/>
          <a:p>
            <a:fld id="{ECE882E1-14F7-4F06-BC61-55F1612D07D1}" type="slidenum">
              <a:rPr lang="en-AU" smtClean="0"/>
              <a:pPr/>
              <a:t>3</a:t>
            </a:fld>
            <a:endParaRPr lang="en-AU"/>
          </a:p>
        </p:txBody>
      </p:sp>
    </p:spTree>
    <p:extLst>
      <p:ext uri="{BB962C8B-B14F-4D97-AF65-F5344CB8AC3E}">
        <p14:creationId xmlns:p14="http://schemas.microsoft.com/office/powerpoint/2010/main" val="3788624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CE882E1-14F7-4F06-BC61-55F1612D07D1}" type="slidenum">
              <a:rPr lang="en-AU" smtClean="0"/>
              <a:pPr/>
              <a:t>13</a:t>
            </a:fld>
            <a:endParaRPr lang="en-AU"/>
          </a:p>
        </p:txBody>
      </p:sp>
    </p:spTree>
    <p:extLst>
      <p:ext uri="{BB962C8B-B14F-4D97-AF65-F5344CB8AC3E}">
        <p14:creationId xmlns:p14="http://schemas.microsoft.com/office/powerpoint/2010/main" val="1122401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Ask</a:t>
            </a:r>
            <a:r>
              <a:rPr lang="en-AU" baseline="0" dirty="0"/>
              <a:t> teachers to tell you what sort of school-based resources might be available to them, should they identify a child who requires further assistance. </a:t>
            </a:r>
            <a:endParaRPr lang="en-AU" dirty="0"/>
          </a:p>
        </p:txBody>
      </p:sp>
      <p:sp>
        <p:nvSpPr>
          <p:cNvPr id="4" name="Slide Number Placeholder 3"/>
          <p:cNvSpPr>
            <a:spLocks noGrp="1"/>
          </p:cNvSpPr>
          <p:nvPr>
            <p:ph type="sldNum" sz="quarter" idx="10"/>
          </p:nvPr>
        </p:nvSpPr>
        <p:spPr/>
        <p:txBody>
          <a:bodyPr/>
          <a:lstStyle/>
          <a:p>
            <a:fld id="{ECE882E1-14F7-4F06-BC61-55F1612D07D1}" type="slidenum">
              <a:rPr lang="en-AU" smtClean="0"/>
              <a:pPr/>
              <a:t>14</a:t>
            </a:fld>
            <a:endParaRPr lang="en-AU"/>
          </a:p>
        </p:txBody>
      </p:sp>
    </p:spTree>
    <p:extLst>
      <p:ext uri="{BB962C8B-B14F-4D97-AF65-F5344CB8AC3E}">
        <p14:creationId xmlns:p14="http://schemas.microsoft.com/office/powerpoint/2010/main" val="3759065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Activity</a:t>
            </a:r>
            <a:r>
              <a:rPr lang="en-AU" baseline="0" dirty="0"/>
              <a:t> – ask teachers to brainstorm what the most useful strategy is they have found since having the kids back in the classroom. </a:t>
            </a:r>
            <a:endParaRPr lang="en-AU" dirty="0"/>
          </a:p>
        </p:txBody>
      </p:sp>
      <p:sp>
        <p:nvSpPr>
          <p:cNvPr id="4" name="Slide Number Placeholder 3"/>
          <p:cNvSpPr>
            <a:spLocks noGrp="1"/>
          </p:cNvSpPr>
          <p:nvPr>
            <p:ph type="sldNum" sz="quarter" idx="10"/>
          </p:nvPr>
        </p:nvSpPr>
        <p:spPr/>
        <p:txBody>
          <a:bodyPr/>
          <a:lstStyle/>
          <a:p>
            <a:fld id="{ECE882E1-14F7-4F06-BC61-55F1612D07D1}" type="slidenum">
              <a:rPr lang="en-AU" smtClean="0"/>
              <a:pPr/>
              <a:t>15</a:t>
            </a:fld>
            <a:endParaRPr lang="en-AU"/>
          </a:p>
        </p:txBody>
      </p:sp>
    </p:spTree>
    <p:extLst>
      <p:ext uri="{BB962C8B-B14F-4D97-AF65-F5344CB8AC3E}">
        <p14:creationId xmlns:p14="http://schemas.microsoft.com/office/powerpoint/2010/main" val="4170524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301">
              <a:defRPr/>
            </a:pPr>
            <a:r>
              <a:rPr lang="en-AU" dirty="0"/>
              <a:t>Address</a:t>
            </a:r>
            <a:r>
              <a:rPr lang="en-AU" baseline="0" dirty="0"/>
              <a:t> for </a:t>
            </a:r>
            <a:r>
              <a:rPr lang="en-AU" baseline="0" dirty="0" err="1"/>
              <a:t>vodcast</a:t>
            </a:r>
            <a:endParaRPr lang="en-AU" baseline="0" dirty="0"/>
          </a:p>
          <a:p>
            <a:pPr defTabSz="897301">
              <a:defRPr/>
            </a:pPr>
            <a:r>
              <a:rPr lang="en-AU" dirty="0"/>
              <a:t>http://education.qld.gov.au/studentservices/floods/index.html</a:t>
            </a:r>
          </a:p>
          <a:p>
            <a:endParaRPr lang="en-AU" b="1" dirty="0"/>
          </a:p>
          <a:p>
            <a:r>
              <a:rPr lang="en-AU" b="1" dirty="0"/>
              <a:t>Talking to the child about the</a:t>
            </a:r>
            <a:r>
              <a:rPr lang="en-AU" b="1" baseline="0" dirty="0"/>
              <a:t> traumatic event:</a:t>
            </a:r>
          </a:p>
          <a:p>
            <a:r>
              <a:rPr lang="en-AU" baseline="0" dirty="0"/>
              <a:t>Misconception that talking about the event can CAUSE problems or CAUSE distress reactions. Talking about the event does not cause the young person to develop problems, but it is important to consider HOW you talk to the young person as there are certain things that may exacerbate distress in the child or model inappropriate coping reactions. </a:t>
            </a:r>
          </a:p>
          <a:p>
            <a:endParaRPr lang="en-AU" baseline="0" dirty="0"/>
          </a:p>
          <a:p>
            <a:r>
              <a:rPr lang="en-AU" dirty="0"/>
              <a:t>This is particularly true</a:t>
            </a:r>
            <a:r>
              <a:rPr lang="en-AU" baseline="0" dirty="0"/>
              <a:t> in the longer term. If the child becomes distressed when talking about the event at a later date, then this may be a sign that they are experiencing difficulties and may require some additional assistance. </a:t>
            </a:r>
          </a:p>
          <a:p>
            <a:endParaRPr lang="en-AU" dirty="0"/>
          </a:p>
          <a:p>
            <a:r>
              <a:rPr lang="en-AU" dirty="0"/>
              <a:t>Play Brett’s </a:t>
            </a:r>
            <a:r>
              <a:rPr lang="en-AU" dirty="0" err="1"/>
              <a:t>vodcast</a:t>
            </a:r>
            <a:r>
              <a:rPr lang="en-AU" dirty="0"/>
              <a:t> here and invite comments from the teachers</a:t>
            </a:r>
            <a:r>
              <a:rPr lang="en-AU" baseline="0" dirty="0"/>
              <a:t> about this strategy. Highlight take home message that it is important for teachers to consider and monitor HOW they talk to children about traumatic event. </a:t>
            </a:r>
            <a:endParaRPr lang="en-AU" dirty="0"/>
          </a:p>
        </p:txBody>
      </p:sp>
      <p:sp>
        <p:nvSpPr>
          <p:cNvPr id="4" name="Slide Number Placeholder 3"/>
          <p:cNvSpPr>
            <a:spLocks noGrp="1"/>
          </p:cNvSpPr>
          <p:nvPr>
            <p:ph type="sldNum" sz="quarter" idx="10"/>
          </p:nvPr>
        </p:nvSpPr>
        <p:spPr/>
        <p:txBody>
          <a:bodyPr/>
          <a:lstStyle/>
          <a:p>
            <a:fld id="{ECE882E1-14F7-4F06-BC61-55F1612D07D1}" type="slidenum">
              <a:rPr lang="en-AU" smtClean="0"/>
              <a:pPr/>
              <a:t>4</a:t>
            </a:fld>
            <a:endParaRPr lang="en-AU"/>
          </a:p>
        </p:txBody>
      </p:sp>
    </p:spTree>
    <p:extLst>
      <p:ext uri="{BB962C8B-B14F-4D97-AF65-F5344CB8AC3E}">
        <p14:creationId xmlns:p14="http://schemas.microsoft.com/office/powerpoint/2010/main" val="3649252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In the immediate aftermath</a:t>
            </a:r>
            <a:r>
              <a:rPr lang="en-AU" baseline="0" dirty="0"/>
              <a:t> of the disaster, there obviously might need to be some adjustments in what is expected of children (e.g. wearing uniforms, bringing school equipment etc). However, as routines start to re-establish, it is important for teachers to set clear expectations of behaviour, and rather than generally adjusting expectations relating to completion of schoolwork or behaviour, to consider ways in which you can deliver activities differently that might make it easier for children. </a:t>
            </a:r>
          </a:p>
          <a:p>
            <a:r>
              <a:rPr lang="en-AU" baseline="0" dirty="0"/>
              <a:t>For example, have shorter blocks of time for activities (e.g. 15-30 mins) as children may not be able to sustain attention etc. Incorporate physical activities between activities to stimulate concentration and attention. (</a:t>
            </a:r>
            <a:r>
              <a:rPr lang="en-AU" baseline="0" dirty="0" err="1"/>
              <a:t>e.g</a:t>
            </a:r>
            <a:r>
              <a:rPr lang="en-AU" baseline="0" dirty="0"/>
              <a:t> stand up and shake it out etc). </a:t>
            </a:r>
          </a:p>
          <a:p>
            <a:endParaRPr lang="en-AU" baseline="0" dirty="0"/>
          </a:p>
          <a:p>
            <a:r>
              <a:rPr lang="en-AU" baseline="0" dirty="0"/>
              <a:t>If the child is acting out, it is important for teachers to consider that this might be a trauma reaction. Trauma reactions don’t just have to be withdrawn responses. Can present as acting out, this might be an expression of trauma-related anxiety. Important for teachers to explore the origins of acting out and misbehaving, especially where this is a change from the child’s pre-trauma behaviour. These behaviours can take some time to develop and present. </a:t>
            </a:r>
            <a:endParaRPr lang="en-AU" dirty="0"/>
          </a:p>
        </p:txBody>
      </p:sp>
      <p:sp>
        <p:nvSpPr>
          <p:cNvPr id="4" name="Slide Number Placeholder 3"/>
          <p:cNvSpPr>
            <a:spLocks noGrp="1"/>
          </p:cNvSpPr>
          <p:nvPr>
            <p:ph type="sldNum" sz="quarter" idx="10"/>
          </p:nvPr>
        </p:nvSpPr>
        <p:spPr/>
        <p:txBody>
          <a:bodyPr/>
          <a:lstStyle/>
          <a:p>
            <a:fld id="{ECE882E1-14F7-4F06-BC61-55F1612D07D1}" type="slidenum">
              <a:rPr lang="en-AU" smtClean="0"/>
              <a:pPr/>
              <a:t>5</a:t>
            </a:fld>
            <a:endParaRPr lang="en-AU"/>
          </a:p>
        </p:txBody>
      </p:sp>
    </p:spTree>
    <p:extLst>
      <p:ext uri="{BB962C8B-B14F-4D97-AF65-F5344CB8AC3E}">
        <p14:creationId xmlns:p14="http://schemas.microsoft.com/office/powerpoint/2010/main" val="3863550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AU" b="1" dirty="0"/>
              <a:t>Use a buddy or support</a:t>
            </a:r>
            <a:r>
              <a:rPr lang="en-AU" b="1" baseline="0" dirty="0"/>
              <a:t> system. </a:t>
            </a:r>
            <a:r>
              <a:rPr lang="en-AU" b="0" baseline="0" dirty="0"/>
              <a:t>Often can be particularly useful immediately following disasters. This strategy involves making sure that students are paired with other students to ensure that they have a support person while at school. Might be more appropriate for younger children. Aim is to encourage children to develop relationships that act as sources of emotional support in the future. Although this might be most useful in the immediate aftermath, it may still be beneficial for some students over time (e.g. children with ongoing difficulties, some may not like to be alone, some require additional emotional support). Buddy system can also be useful for classroom activities, group work. </a:t>
            </a:r>
          </a:p>
          <a:p>
            <a:endParaRPr lang="en-AU" b="0" baseline="0" dirty="0"/>
          </a:p>
          <a:p>
            <a:r>
              <a:rPr lang="en-AU" b="1" baseline="0" dirty="0"/>
              <a:t>Safe or relaxation spaces.  </a:t>
            </a:r>
            <a:r>
              <a:rPr lang="en-AU" b="0" baseline="0" dirty="0"/>
              <a:t>Might also be most useful in immediate aftermath of disaster or intermediate response. Ideally, it can be a good idea to have a section of the room, or a safe space where students can go to calm themselves down if they become overwhelmed while at school. Can also be used if the teacher needs some time to talk to the students individually.  It may be necessary for the teacher to set up rules for how the young person can gain permission to visit this space. For younger children, it can be to use special coloured</a:t>
            </a:r>
            <a:endParaRPr lang="en-AU" b="1" baseline="0" dirty="0"/>
          </a:p>
          <a:p>
            <a:endParaRPr lang="en-AU" b="1" baseline="0" dirty="0"/>
          </a:p>
          <a:p>
            <a:r>
              <a:rPr lang="en-AU" b="1" dirty="0"/>
              <a:t>Provide choices where</a:t>
            </a:r>
            <a:r>
              <a:rPr lang="en-AU" b="1" baseline="0" dirty="0"/>
              <a:t> appropriate. </a:t>
            </a:r>
            <a:r>
              <a:rPr lang="en-AU" dirty="0"/>
              <a:t>Young people will often feel a sense of powerlessness</a:t>
            </a:r>
            <a:r>
              <a:rPr lang="en-AU" baseline="0" dirty="0"/>
              <a:t> and loss of control both during and after disasters. For some students (depending on age etc), it may be useful to provide them with some input or choice about some classroom activities. It may help to return a sense of control if they can be involved in decision making. See page 20 of the guide for examples of ways in which children can be involved or offered choices. </a:t>
            </a:r>
          </a:p>
          <a:p>
            <a:endParaRPr lang="en-AU" baseline="0" dirty="0"/>
          </a:p>
          <a:p>
            <a:r>
              <a:rPr lang="en-AU" b="1" baseline="0" dirty="0"/>
              <a:t>Prepare children for situations that may trigger reactions. </a:t>
            </a:r>
            <a:r>
              <a:rPr lang="en-AU" baseline="0" dirty="0"/>
              <a:t>Some children might be affected by sudden events, noises or triggers that in some way remind them of the traumatic event, or generally invoke a sense of fear (e.g. loud noises, fire drills, storms, rain approaching, turning lights off). Where possible, prepare children for this. For older children, it may be useful to think about any upcoming events or assignments which may trigger reactions. E.g. assignments which involve researching natural disasters or class activities that discuss rain, flooding etc. In some cases, youth may need to be given the option of completing alternative assignments. </a:t>
            </a:r>
          </a:p>
          <a:p>
            <a:endParaRPr lang="en-AU" baseline="0" dirty="0"/>
          </a:p>
          <a:p>
            <a:r>
              <a:rPr lang="en-AU" b="1" baseline="0" dirty="0"/>
              <a:t>Focus on strengths and positives. </a:t>
            </a:r>
            <a:r>
              <a:rPr lang="en-AU" baseline="0" dirty="0"/>
              <a:t>Following a disaster, there can be a long time where families are focusing on the trauma, and getting their lives back in order. It is very easy here to focus on the negative things happening in their life, including problems managing emotions and behaviours. Often, it is harder to remember to give attention to positive behaviours and coping strategies the young person might be showing. Providing positive reinforcement (</a:t>
            </a:r>
            <a:r>
              <a:rPr lang="en-AU" baseline="0" dirty="0" err="1"/>
              <a:t>eg</a:t>
            </a:r>
            <a:r>
              <a:rPr lang="en-AU" baseline="0" dirty="0"/>
              <a:t>. Praise) for things the young person does well will help the child to feel good about themselves and also demonstrates to the young person what type of behaviours they should continue to engage in. </a:t>
            </a:r>
          </a:p>
          <a:p>
            <a:r>
              <a:rPr lang="en-AU" baseline="0" dirty="0"/>
              <a:t>This is an easy strategy to use. Can be as simple as offering praise to students when you notice a positive behaviour or personal strength they have developed. The skill requires that teachers practice tuning into positive behaviours (rather than negative ones) and remembering to reinforce these when appropriate. See page 22 of main teacher guide for hints for giving praise and reinforcement. You may want to go through these hints at this point. </a:t>
            </a:r>
          </a:p>
          <a:p>
            <a:endParaRPr lang="en-AU" baseline="0" dirty="0"/>
          </a:p>
          <a:p>
            <a:r>
              <a:rPr lang="en-AU" b="1" baseline="0" dirty="0"/>
              <a:t>Help students build support systems. </a:t>
            </a:r>
            <a:r>
              <a:rPr lang="en-AU" baseline="0" dirty="0"/>
              <a:t>This is particularly relevant if the student has lost family members, has been relocated, lost community support etc. We know that in times of stress, or for those children who are having difficulty managing emotionally, having a social support system is a protective factor. It can often be important for the student to have multiple sources of support should one not be available. Sometimes this might be as simple as helping students identify people they can talk to. </a:t>
            </a:r>
            <a:endParaRPr lang="en-AU" dirty="0"/>
          </a:p>
        </p:txBody>
      </p:sp>
      <p:sp>
        <p:nvSpPr>
          <p:cNvPr id="4" name="Slide Number Placeholder 3"/>
          <p:cNvSpPr>
            <a:spLocks noGrp="1"/>
          </p:cNvSpPr>
          <p:nvPr>
            <p:ph type="sldNum" sz="quarter" idx="10"/>
          </p:nvPr>
        </p:nvSpPr>
        <p:spPr/>
        <p:txBody>
          <a:bodyPr/>
          <a:lstStyle/>
          <a:p>
            <a:fld id="{ECE882E1-14F7-4F06-BC61-55F1612D07D1}" type="slidenum">
              <a:rPr lang="en-AU" smtClean="0"/>
              <a:pPr/>
              <a:t>6</a:t>
            </a:fld>
            <a:endParaRPr lang="en-AU"/>
          </a:p>
        </p:txBody>
      </p:sp>
    </p:spTree>
    <p:extLst>
      <p:ext uri="{BB962C8B-B14F-4D97-AF65-F5344CB8AC3E}">
        <p14:creationId xmlns:p14="http://schemas.microsoft.com/office/powerpoint/2010/main" val="108320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It is only</a:t>
            </a:r>
            <a:r>
              <a:rPr lang="en-AU" baseline="0" dirty="0"/>
              <a:t> necessary to present the age-related trauma responses that are relevant to the school. Might be useful to present Preschool and middle school reactions together for all primary schools, and only adolescent responses for secondary schools. </a:t>
            </a:r>
            <a:endParaRPr lang="en-AU" dirty="0"/>
          </a:p>
        </p:txBody>
      </p:sp>
      <p:sp>
        <p:nvSpPr>
          <p:cNvPr id="4" name="Slide Number Placeholder 3"/>
          <p:cNvSpPr>
            <a:spLocks noGrp="1"/>
          </p:cNvSpPr>
          <p:nvPr>
            <p:ph type="sldNum" sz="quarter" idx="10"/>
          </p:nvPr>
        </p:nvSpPr>
        <p:spPr/>
        <p:txBody>
          <a:bodyPr/>
          <a:lstStyle/>
          <a:p>
            <a:fld id="{ECE882E1-14F7-4F06-BC61-55F1612D07D1}" type="slidenum">
              <a:rPr lang="en-AU" smtClean="0"/>
              <a:pPr/>
              <a:t>7</a:t>
            </a:fld>
            <a:endParaRPr lang="en-AU"/>
          </a:p>
        </p:txBody>
      </p:sp>
    </p:spTree>
    <p:extLst>
      <p:ext uri="{BB962C8B-B14F-4D97-AF65-F5344CB8AC3E}">
        <p14:creationId xmlns:p14="http://schemas.microsoft.com/office/powerpoint/2010/main" val="4098678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TAKE HOME</a:t>
            </a:r>
            <a:r>
              <a:rPr lang="en-AU" baseline="0" dirty="0"/>
              <a:t> MESSAGE: Teacher distress and reactions are NOT a sign of weakness. They are a cost of caring for and helping others. </a:t>
            </a:r>
            <a:endParaRPr lang="en-AU" dirty="0"/>
          </a:p>
        </p:txBody>
      </p:sp>
      <p:sp>
        <p:nvSpPr>
          <p:cNvPr id="4" name="Slide Number Placeholder 3"/>
          <p:cNvSpPr>
            <a:spLocks noGrp="1"/>
          </p:cNvSpPr>
          <p:nvPr>
            <p:ph type="sldNum" sz="quarter" idx="10"/>
          </p:nvPr>
        </p:nvSpPr>
        <p:spPr/>
        <p:txBody>
          <a:bodyPr/>
          <a:lstStyle/>
          <a:p>
            <a:fld id="{ECE882E1-14F7-4F06-BC61-55F1612D07D1}" type="slidenum">
              <a:rPr lang="en-AU" smtClean="0"/>
              <a:pPr/>
              <a:t>8</a:t>
            </a:fld>
            <a:endParaRPr lang="en-AU"/>
          </a:p>
        </p:txBody>
      </p:sp>
    </p:spTree>
    <p:extLst>
      <p:ext uri="{BB962C8B-B14F-4D97-AF65-F5344CB8AC3E}">
        <p14:creationId xmlns:p14="http://schemas.microsoft.com/office/powerpoint/2010/main" val="4259253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CE882E1-14F7-4F06-BC61-55F1612D07D1}" type="slidenum">
              <a:rPr lang="en-AU" smtClean="0"/>
              <a:pPr/>
              <a:t>9</a:t>
            </a:fld>
            <a:endParaRPr lang="en-AU"/>
          </a:p>
        </p:txBody>
      </p:sp>
    </p:spTree>
    <p:extLst>
      <p:ext uri="{BB962C8B-B14F-4D97-AF65-F5344CB8AC3E}">
        <p14:creationId xmlns:p14="http://schemas.microsoft.com/office/powerpoint/2010/main" val="4172271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Teaching</a:t>
            </a:r>
            <a:r>
              <a:rPr lang="en-AU" baseline="0" dirty="0"/>
              <a:t> as it is can be a particularly stressful job, and taking care of yourselves as teachers is very important. It is now particularly important with the ongoing stressors associated with the natural disaster and the difficulties experienced by students. </a:t>
            </a:r>
          </a:p>
          <a:p>
            <a:endParaRPr lang="en-AU" baseline="0" dirty="0"/>
          </a:p>
          <a:p>
            <a:pPr defTabSz="914350">
              <a:defRPr/>
            </a:pPr>
            <a:r>
              <a:rPr lang="en-AU" dirty="0"/>
              <a:t>Teachers who look after themselves are better able to manage students. When teachers look after themselves, and learn how to manage their own stress reactions, manage their emotional reactions and take care of themselves</a:t>
            </a:r>
            <a:r>
              <a:rPr lang="en-AU" baseline="0" dirty="0"/>
              <a:t> (mind and body), they are better able to remain calm when reacting to students who are showing difficult or problematic behaviours. </a:t>
            </a:r>
            <a:endParaRPr lang="en-AU" dirty="0"/>
          </a:p>
          <a:p>
            <a:endParaRPr lang="en-AU" dirty="0"/>
          </a:p>
          <a:p>
            <a:endParaRPr lang="en-AU" dirty="0"/>
          </a:p>
          <a:p>
            <a:r>
              <a:rPr lang="en-AU" b="1" dirty="0"/>
              <a:t>Activity. </a:t>
            </a:r>
            <a:r>
              <a:rPr lang="en-AU" dirty="0"/>
              <a:t>In this activity, ask teachers to identify ways</a:t>
            </a:r>
            <a:r>
              <a:rPr lang="en-AU" baseline="0" dirty="0"/>
              <a:t> that they normally take care of themselves and ask them to consider whether these are appropriate now. Brainstorm different things teachers can do to take care of themselves now after the disaster. May be helpful to write ideas on blackboard or overhead projector. Can ask teachers to write ideas down in their notes. </a:t>
            </a:r>
            <a:endParaRPr lang="en-AU" dirty="0"/>
          </a:p>
        </p:txBody>
      </p:sp>
      <p:sp>
        <p:nvSpPr>
          <p:cNvPr id="4" name="Slide Number Placeholder 3"/>
          <p:cNvSpPr>
            <a:spLocks noGrp="1"/>
          </p:cNvSpPr>
          <p:nvPr>
            <p:ph type="sldNum" sz="quarter" idx="10"/>
          </p:nvPr>
        </p:nvSpPr>
        <p:spPr/>
        <p:txBody>
          <a:bodyPr/>
          <a:lstStyle/>
          <a:p>
            <a:fld id="{ECE882E1-14F7-4F06-BC61-55F1612D07D1}" type="slidenum">
              <a:rPr lang="en-AU" smtClean="0"/>
              <a:pPr/>
              <a:t>10</a:t>
            </a:fld>
            <a:endParaRPr lang="en-AU"/>
          </a:p>
        </p:txBody>
      </p:sp>
    </p:spTree>
    <p:extLst>
      <p:ext uri="{BB962C8B-B14F-4D97-AF65-F5344CB8AC3E}">
        <p14:creationId xmlns:p14="http://schemas.microsoft.com/office/powerpoint/2010/main" val="2896314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It is only</a:t>
            </a:r>
            <a:r>
              <a:rPr lang="en-AU" baseline="0" dirty="0"/>
              <a:t> necessary to present the age-related trauma responses that are relevant to the school. Might be useful to present Preschool and middle school reactions together for all primary schools, and only adolescent responses for secondary schools. </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882E1-14F7-4F06-BC61-55F1612D07D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2123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2C289E5A-00E9-4F4F-A1FD-1214E77D0B3A}" type="datetimeFigureOut">
              <a:rPr lang="en-AU" smtClean="0"/>
              <a:t>8/11/2020</a:t>
            </a:fld>
            <a:endParaRPr lang="en-AU"/>
          </a:p>
        </p:txBody>
      </p:sp>
      <p:sp>
        <p:nvSpPr>
          <p:cNvPr id="19" name="Footer Placeholder 18"/>
          <p:cNvSpPr>
            <a:spLocks noGrp="1"/>
          </p:cNvSpPr>
          <p:nvPr>
            <p:ph type="ftr" sz="quarter" idx="11"/>
          </p:nvPr>
        </p:nvSpPr>
        <p:spPr/>
        <p:txBody>
          <a:bodyPr/>
          <a:lstStyle/>
          <a:p>
            <a:endParaRPr lang="en-AU"/>
          </a:p>
        </p:txBody>
      </p:sp>
      <p:sp>
        <p:nvSpPr>
          <p:cNvPr id="27" name="Slide Number Placeholder 26"/>
          <p:cNvSpPr>
            <a:spLocks noGrp="1"/>
          </p:cNvSpPr>
          <p:nvPr>
            <p:ph type="sldNum" sz="quarter" idx="12"/>
          </p:nvPr>
        </p:nvSpPr>
        <p:spPr/>
        <p:txBody>
          <a:bodyPr/>
          <a:lstStyle/>
          <a:p>
            <a:fld id="{A8A9AC5C-DE64-4534-BCC6-6D3E0E71816D}" type="slidenum">
              <a:rPr lang="en-AU" smtClean="0"/>
              <a:t>‹#›</a:t>
            </a:fld>
            <a:endParaRPr lang="en-A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C289E5A-00E9-4F4F-A1FD-1214E77D0B3A}" type="datetimeFigureOut">
              <a:rPr lang="en-AU" smtClean="0"/>
              <a:t>8/11/2020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8A9AC5C-DE64-4534-BCC6-6D3E0E71816D}" type="slidenum">
              <a:rPr lang="en-AU" smtClean="0"/>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C289E5A-00E9-4F4F-A1FD-1214E77D0B3A}" type="datetimeFigureOut">
              <a:rPr lang="en-AU" smtClean="0"/>
              <a:t>8/11/2020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8A9AC5C-DE64-4534-BCC6-6D3E0E71816D}" type="slidenum">
              <a:rPr lang="en-AU" smtClean="0"/>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C289E5A-00E9-4F4F-A1FD-1214E77D0B3A}" type="datetimeFigureOut">
              <a:rPr lang="en-AU" smtClean="0"/>
              <a:t>8/11/2020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8A9AC5C-DE64-4534-BCC6-6D3E0E71816D}" type="slidenum">
              <a:rPr lang="en-AU" smtClean="0"/>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C289E5A-00E9-4F4F-A1FD-1214E77D0B3A}" type="datetimeFigureOut">
              <a:rPr lang="en-AU" smtClean="0"/>
              <a:t>8/11/2020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8A9AC5C-DE64-4534-BCC6-6D3E0E71816D}" type="slidenum">
              <a:rPr lang="en-AU" smtClean="0"/>
              <a:t>‹#›</a:t>
            </a:fld>
            <a:endParaRPr lang="en-A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C289E5A-00E9-4F4F-A1FD-1214E77D0B3A}" type="datetimeFigureOut">
              <a:rPr lang="en-AU" smtClean="0"/>
              <a:t>8/11/2020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8A9AC5C-DE64-4534-BCC6-6D3E0E71816D}" type="slidenum">
              <a:rPr lang="en-AU" smtClean="0"/>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C289E5A-00E9-4F4F-A1FD-1214E77D0B3A}" type="datetimeFigureOut">
              <a:rPr lang="en-AU" smtClean="0"/>
              <a:t>8/11/2020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8A9AC5C-DE64-4534-BCC6-6D3E0E71816D}" type="slidenum">
              <a:rPr lang="en-AU" smtClean="0"/>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2C289E5A-00E9-4F4F-A1FD-1214E77D0B3A}" type="datetimeFigureOut">
              <a:rPr lang="en-AU" smtClean="0"/>
              <a:t>8/11/2020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8A9AC5C-DE64-4534-BCC6-6D3E0E71816D}" type="slidenum">
              <a:rPr lang="en-AU" smtClean="0"/>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89E5A-00E9-4F4F-A1FD-1214E77D0B3A}" type="datetimeFigureOut">
              <a:rPr lang="en-AU" smtClean="0"/>
              <a:t>8/11/2020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8A9AC5C-DE64-4534-BCC6-6D3E0E71816D}" type="slidenum">
              <a:rPr lang="en-AU" smtClean="0"/>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C289E5A-00E9-4F4F-A1FD-1214E77D0B3A}" type="datetimeFigureOut">
              <a:rPr lang="en-AU" smtClean="0"/>
              <a:t>8/11/2020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8A9AC5C-DE64-4534-BCC6-6D3E0E71816D}" type="slidenum">
              <a:rPr lang="en-AU" smtClean="0"/>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C289E5A-00E9-4F4F-A1FD-1214E77D0B3A}" type="datetimeFigureOut">
              <a:rPr lang="en-AU" smtClean="0"/>
              <a:t>8/11/2020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a:xfrm>
            <a:off x="8077200" y="6356350"/>
            <a:ext cx="609600" cy="365125"/>
          </a:xfrm>
        </p:spPr>
        <p:txBody>
          <a:bodyPr/>
          <a:lstStyle/>
          <a:p>
            <a:fld id="{A8A9AC5C-DE64-4534-BCC6-6D3E0E71816D}" type="slidenum">
              <a:rPr lang="en-AU" smtClean="0"/>
              <a:t>‹#›</a:t>
            </a:fld>
            <a:endParaRPr lang="en-A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C289E5A-00E9-4F4F-A1FD-1214E77D0B3A}" type="datetimeFigureOut">
              <a:rPr lang="en-AU" smtClean="0"/>
              <a:t>8/11/2020</a:t>
            </a:fld>
            <a:endParaRPr lang="en-A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A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8A9AC5C-DE64-4534-BCC6-6D3E0E71816D}" type="slidenum">
              <a:rPr lang="en-AU" smtClean="0"/>
              <a:t>‹#›</a:t>
            </a:fld>
            <a:endParaRPr lang="en-A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learn.nctsn.org/course/index.php?categoryid=11" TargetMode="External"/><Relationship Id="rId2" Type="http://schemas.openxmlformats.org/officeDocument/2006/relationships/hyperlink" Target="https://www.apa.org/practice/programs/dmhi/psychological-first-aid/training"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istss.org/public-resources/covid-19-resource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images.google.com.au/url?sa=i&amp;rct=j&amp;q=school+teacher&amp;source=images&amp;cd=&amp;docid=2zxI8hGElmsVIM&amp;tbnid=mal7O7_LlZ7JxM:&amp;ved=0CAUQjRw&amp;url=http://www.ppplus.com.au/-primary-school-teacher-resources-112t&amp;ei=iYWVUbyZNMurlQWGvIHICQ&amp;bvm=bv.46471029,d.dGI&amp;psig=AFQjCNFjg71FQ79xz2PUx1HoVfSAIS_59Q&amp;ust=1368839832410061"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hyperlink" Target="mailto:brian.gerrard@wisr.edu" TargetMode="External"/><Relationship Id="rId2" Type="http://schemas.openxmlformats.org/officeDocument/2006/relationships/hyperlink" Target="mailto:R.lebrocque@uq.edu.a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16632"/>
            <a:ext cx="8856984" cy="1944216"/>
          </a:xfrm>
          <a:solidFill>
            <a:schemeClr val="accent2">
              <a:lumMod val="75000"/>
            </a:schemeClr>
          </a:solidFill>
        </p:spPr>
        <p:txBody>
          <a:bodyPr>
            <a:normAutofit fontScale="90000"/>
          </a:bodyPr>
          <a:lstStyle/>
          <a:p>
            <a:pPr algn="ctr"/>
            <a:r>
              <a:rPr lang="en-AU" sz="4800" dirty="0"/>
              <a:t>Educators and COVID:</a:t>
            </a:r>
            <a:br>
              <a:rPr lang="en-AU" sz="4800" dirty="0"/>
            </a:br>
            <a:r>
              <a:rPr lang="en-AU" sz="4800" dirty="0"/>
              <a:t>Supporting the School Community during COVID-19</a:t>
            </a:r>
          </a:p>
        </p:txBody>
      </p:sp>
      <p:sp>
        <p:nvSpPr>
          <p:cNvPr id="3" name="Subtitle 2"/>
          <p:cNvSpPr>
            <a:spLocks noGrp="1"/>
          </p:cNvSpPr>
          <p:nvPr>
            <p:ph type="subTitle" idx="1"/>
          </p:nvPr>
        </p:nvSpPr>
        <p:spPr>
          <a:xfrm>
            <a:off x="179512" y="2132856"/>
            <a:ext cx="8856984" cy="1080120"/>
          </a:xfrm>
        </p:spPr>
        <p:txBody>
          <a:bodyPr>
            <a:normAutofit fontScale="70000" lnSpcReduction="20000"/>
          </a:bodyPr>
          <a:lstStyle/>
          <a:p>
            <a:pPr algn="ctr"/>
            <a:r>
              <a:rPr lang="en-AU" sz="3200" dirty="0"/>
              <a:t>Robyne Le Brocque PhD </a:t>
            </a:r>
          </a:p>
          <a:p>
            <a:pPr algn="ctr"/>
            <a:r>
              <a:rPr lang="en-AU" sz="3200" dirty="0"/>
              <a:t>University of Queensland</a:t>
            </a:r>
          </a:p>
          <a:p>
            <a:pPr algn="ctr"/>
            <a:r>
              <a:rPr lang="en-AU" sz="3200" dirty="0"/>
              <a:t>Australia</a:t>
            </a:r>
          </a:p>
          <a:p>
            <a:pPr algn="ctr"/>
            <a:endParaRPr lang="en-AU" sz="3200" dirty="0"/>
          </a:p>
        </p:txBody>
      </p:sp>
      <p:pic>
        <p:nvPicPr>
          <p:cNvPr id="5" name="Picture 4">
            <a:extLst>
              <a:ext uri="{FF2B5EF4-FFF2-40B4-BE49-F238E27FC236}">
                <a16:creationId xmlns:a16="http://schemas.microsoft.com/office/drawing/2014/main" id="{226A159D-368E-4AB8-89F1-5B192B6D7503}"/>
              </a:ext>
            </a:extLst>
          </p:cNvPr>
          <p:cNvPicPr>
            <a:picLocks noChangeAspect="1"/>
          </p:cNvPicPr>
          <p:nvPr/>
        </p:nvPicPr>
        <p:blipFill>
          <a:blip r:embed="rId2"/>
          <a:stretch>
            <a:fillRect/>
          </a:stretch>
        </p:blipFill>
        <p:spPr>
          <a:xfrm>
            <a:off x="2286000" y="3429000"/>
            <a:ext cx="4572000" cy="3048000"/>
          </a:xfrm>
          <a:prstGeom prst="rect">
            <a:avLst/>
          </a:prstGeom>
        </p:spPr>
      </p:pic>
    </p:spTree>
    <p:extLst>
      <p:ext uri="{BB962C8B-B14F-4D97-AF65-F5344CB8AC3E}">
        <p14:creationId xmlns:p14="http://schemas.microsoft.com/office/powerpoint/2010/main" val="2560144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764704"/>
            <a:ext cx="7355160" cy="1282824"/>
          </a:xfrm>
        </p:spPr>
        <p:txBody>
          <a:bodyPr>
            <a:normAutofit fontScale="90000"/>
          </a:bodyPr>
          <a:lstStyle/>
          <a:p>
            <a:r>
              <a:rPr lang="en-AU" dirty="0"/>
              <a:t>What can you do?</a:t>
            </a:r>
            <a:br>
              <a:rPr lang="en-AU" dirty="0"/>
            </a:br>
            <a:r>
              <a:rPr lang="en-AU" dirty="0"/>
              <a:t>Self-care</a:t>
            </a:r>
          </a:p>
        </p:txBody>
      </p:sp>
      <p:sp>
        <p:nvSpPr>
          <p:cNvPr id="3" name="Content Placeholder 2"/>
          <p:cNvSpPr>
            <a:spLocks noGrp="1"/>
          </p:cNvSpPr>
          <p:nvPr>
            <p:ph idx="1"/>
          </p:nvPr>
        </p:nvSpPr>
        <p:spPr>
          <a:xfrm>
            <a:off x="142279" y="2132856"/>
            <a:ext cx="5266928" cy="4554813"/>
          </a:xfrm>
        </p:spPr>
        <p:txBody>
          <a:bodyPr>
            <a:normAutofit/>
          </a:bodyPr>
          <a:lstStyle/>
          <a:p>
            <a:r>
              <a:rPr lang="en-AU" dirty="0"/>
              <a:t>Professionals who look after themselves are better able to manage others</a:t>
            </a:r>
          </a:p>
          <a:p>
            <a:pPr lvl="1"/>
            <a:r>
              <a:rPr lang="en-AU" dirty="0"/>
              <a:t>Own distress = difficulty reacting in calm and constructive ways</a:t>
            </a:r>
          </a:p>
          <a:p>
            <a:r>
              <a:rPr lang="en-AU" dirty="0"/>
              <a:t>Self-care incorporates:</a:t>
            </a:r>
          </a:p>
          <a:p>
            <a:pPr lvl="1"/>
            <a:r>
              <a:rPr lang="en-AU" dirty="0"/>
              <a:t>Identifying own stress</a:t>
            </a:r>
          </a:p>
          <a:p>
            <a:pPr lvl="1"/>
            <a:r>
              <a:rPr lang="en-AU" dirty="0"/>
              <a:t>Managing stress levels and emotional reactions</a:t>
            </a:r>
          </a:p>
          <a:p>
            <a:pPr lvl="1"/>
            <a:r>
              <a:rPr lang="en-AU" dirty="0"/>
              <a:t>Using helpful coping strategies</a:t>
            </a:r>
          </a:p>
        </p:txBody>
      </p:sp>
      <p:pic>
        <p:nvPicPr>
          <p:cNvPr id="4" name="Picture 3">
            <a:extLst>
              <a:ext uri="{FF2B5EF4-FFF2-40B4-BE49-F238E27FC236}">
                <a16:creationId xmlns:a16="http://schemas.microsoft.com/office/drawing/2014/main" id="{78724EB2-7747-4B30-ACAB-9BBD59DC9A00}"/>
              </a:ext>
            </a:extLst>
          </p:cNvPr>
          <p:cNvPicPr>
            <a:picLocks noChangeAspect="1"/>
          </p:cNvPicPr>
          <p:nvPr/>
        </p:nvPicPr>
        <p:blipFill>
          <a:blip r:embed="rId3"/>
          <a:stretch>
            <a:fillRect/>
          </a:stretch>
        </p:blipFill>
        <p:spPr>
          <a:xfrm>
            <a:off x="5539323" y="2852936"/>
            <a:ext cx="3453441" cy="2590081"/>
          </a:xfrm>
          <a:prstGeom prst="rect">
            <a:avLst/>
          </a:prstGeom>
        </p:spPr>
      </p:pic>
    </p:spTree>
    <p:extLst>
      <p:ext uri="{BB962C8B-B14F-4D97-AF65-F5344CB8AC3E}">
        <p14:creationId xmlns:p14="http://schemas.microsoft.com/office/powerpoint/2010/main" val="2879464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What Can You Do?</a:t>
            </a:r>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1119809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1287016"/>
          </a:xfrm>
        </p:spPr>
        <p:txBody>
          <a:bodyPr>
            <a:normAutofit fontScale="90000"/>
          </a:bodyPr>
          <a:lstStyle/>
          <a:p>
            <a:r>
              <a:rPr lang="en-AU" dirty="0"/>
              <a:t>What can you do? </a:t>
            </a:r>
            <a:br>
              <a:rPr lang="en-AU" dirty="0"/>
            </a:br>
            <a:r>
              <a:rPr lang="en-AU" dirty="0"/>
              <a:t>Psychological First Aid</a:t>
            </a:r>
          </a:p>
        </p:txBody>
      </p:sp>
      <p:sp>
        <p:nvSpPr>
          <p:cNvPr id="3" name="Content Placeholder 2"/>
          <p:cNvSpPr>
            <a:spLocks noGrp="1"/>
          </p:cNvSpPr>
          <p:nvPr>
            <p:ph idx="1"/>
          </p:nvPr>
        </p:nvSpPr>
        <p:spPr>
          <a:xfrm>
            <a:off x="323528" y="2276872"/>
            <a:ext cx="8229600" cy="4389120"/>
          </a:xfrm>
        </p:spPr>
        <p:txBody>
          <a:bodyPr>
            <a:normAutofit/>
          </a:bodyPr>
          <a:lstStyle/>
          <a:p>
            <a:r>
              <a:rPr lang="en-AU" sz="2400" dirty="0">
                <a:hlinkClick r:id="rId2"/>
              </a:rPr>
              <a:t>https://www.apa.org/practice/programs/dmhi/psychological-first-aid/training</a:t>
            </a:r>
            <a:endParaRPr lang="en-AU" sz="2400" dirty="0"/>
          </a:p>
          <a:p>
            <a:r>
              <a:rPr lang="en-AU" sz="2400" dirty="0">
                <a:hlinkClick r:id="rId3"/>
              </a:rPr>
              <a:t>https://learn.nctsn.org/course/index.php?categoryid=11</a:t>
            </a:r>
            <a:endParaRPr lang="en-AU" sz="2400" dirty="0"/>
          </a:p>
          <a:p>
            <a:pPr marL="393192" lvl="1" indent="0">
              <a:buNone/>
            </a:pPr>
            <a:endParaRPr lang="en-AU" dirty="0"/>
          </a:p>
        </p:txBody>
      </p:sp>
      <p:pic>
        <p:nvPicPr>
          <p:cNvPr id="7171" name="Picture 3" descr="S:\SOM-CONROD\PTSD\Useful resources\Images\Indigenous Children\r221361_8712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6163" y="398996"/>
            <a:ext cx="2560637" cy="176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1A03DE0-C289-4C05-B5A7-B4CFBB7958CC}"/>
              </a:ext>
            </a:extLst>
          </p:cNvPr>
          <p:cNvPicPr>
            <a:picLocks noChangeAspect="1"/>
          </p:cNvPicPr>
          <p:nvPr/>
        </p:nvPicPr>
        <p:blipFill>
          <a:blip r:embed="rId5"/>
          <a:stretch>
            <a:fillRect/>
          </a:stretch>
        </p:blipFill>
        <p:spPr>
          <a:xfrm>
            <a:off x="1381944" y="3617210"/>
            <a:ext cx="6380112" cy="3048782"/>
          </a:xfrm>
          <a:prstGeom prst="rect">
            <a:avLst/>
          </a:prstGeom>
        </p:spPr>
      </p:pic>
    </p:spTree>
    <p:extLst>
      <p:ext uri="{BB962C8B-B14F-4D97-AF65-F5344CB8AC3E}">
        <p14:creationId xmlns:p14="http://schemas.microsoft.com/office/powerpoint/2010/main" val="832958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579296" cy="1440160"/>
          </a:xfrm>
        </p:spPr>
        <p:txBody>
          <a:bodyPr>
            <a:noAutofit/>
          </a:bodyPr>
          <a:lstStyle/>
          <a:p>
            <a:r>
              <a:rPr lang="en-AU" sz="4500" dirty="0"/>
              <a:t>What can you do?</a:t>
            </a:r>
            <a:br>
              <a:rPr lang="en-AU" sz="4500" dirty="0"/>
            </a:br>
            <a:r>
              <a:rPr lang="en-AU" sz="4500" dirty="0"/>
              <a:t>Be aware of psychological reactions</a:t>
            </a:r>
          </a:p>
        </p:txBody>
      </p:sp>
      <p:sp>
        <p:nvSpPr>
          <p:cNvPr id="3" name="Content Placeholder 2"/>
          <p:cNvSpPr>
            <a:spLocks noGrp="1"/>
          </p:cNvSpPr>
          <p:nvPr>
            <p:ph idx="1"/>
          </p:nvPr>
        </p:nvSpPr>
        <p:spPr>
          <a:xfrm>
            <a:off x="179512" y="2276872"/>
            <a:ext cx="5400600" cy="4392488"/>
          </a:xfrm>
        </p:spPr>
        <p:txBody>
          <a:bodyPr>
            <a:normAutofit/>
          </a:bodyPr>
          <a:lstStyle/>
          <a:p>
            <a:r>
              <a:rPr lang="en-AU" sz="2200" dirty="0"/>
              <a:t>Symptoms persist or worsen over time</a:t>
            </a:r>
          </a:p>
          <a:p>
            <a:r>
              <a:rPr lang="en-AU" sz="2200" dirty="0"/>
              <a:t>Young person shows a significant decline in performance</a:t>
            </a:r>
          </a:p>
          <a:p>
            <a:r>
              <a:rPr lang="en-AU" sz="2200" dirty="0"/>
              <a:t>Problems interfere with daily functioning or cause significant distress</a:t>
            </a:r>
          </a:p>
          <a:p>
            <a:r>
              <a:rPr lang="en-AU" sz="2200" dirty="0"/>
              <a:t>Specific (ongoing or worsening) problems regulating emotions (e.g. difficulty controlling crying, anger)</a:t>
            </a:r>
          </a:p>
          <a:p>
            <a:r>
              <a:rPr lang="en-AU" sz="2200" dirty="0"/>
              <a:t>Significant and lasting changes in social functioning</a:t>
            </a:r>
          </a:p>
          <a:p>
            <a:pPr lvl="1"/>
            <a:endParaRPr lang="en-AU" dirty="0"/>
          </a:p>
        </p:txBody>
      </p:sp>
      <p:pic>
        <p:nvPicPr>
          <p:cNvPr id="4" name="Picture 3">
            <a:extLst>
              <a:ext uri="{FF2B5EF4-FFF2-40B4-BE49-F238E27FC236}">
                <a16:creationId xmlns:a16="http://schemas.microsoft.com/office/drawing/2014/main" id="{9176522D-7C17-48C3-932D-D3E4DD5B4D94}"/>
              </a:ext>
            </a:extLst>
          </p:cNvPr>
          <p:cNvPicPr>
            <a:picLocks noChangeAspect="1"/>
          </p:cNvPicPr>
          <p:nvPr/>
        </p:nvPicPr>
        <p:blipFill>
          <a:blip r:embed="rId3"/>
          <a:stretch>
            <a:fillRect/>
          </a:stretch>
        </p:blipFill>
        <p:spPr>
          <a:xfrm>
            <a:off x="5678953" y="2924944"/>
            <a:ext cx="3367887" cy="2241750"/>
          </a:xfrm>
          <a:prstGeom prst="rect">
            <a:avLst/>
          </a:prstGeom>
        </p:spPr>
      </p:pic>
    </p:spTree>
    <p:extLst>
      <p:ext uri="{BB962C8B-B14F-4D97-AF65-F5344CB8AC3E}">
        <p14:creationId xmlns:p14="http://schemas.microsoft.com/office/powerpoint/2010/main" val="3346471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066800"/>
          </a:xfrm>
        </p:spPr>
        <p:txBody>
          <a:bodyPr/>
          <a:lstStyle/>
          <a:p>
            <a:r>
              <a:rPr lang="en-AU" dirty="0"/>
              <a:t>How to get help?</a:t>
            </a:r>
          </a:p>
        </p:txBody>
      </p:sp>
      <p:sp>
        <p:nvSpPr>
          <p:cNvPr id="3" name="Content Placeholder 2"/>
          <p:cNvSpPr>
            <a:spLocks noGrp="1"/>
          </p:cNvSpPr>
          <p:nvPr>
            <p:ph idx="1"/>
          </p:nvPr>
        </p:nvSpPr>
        <p:spPr>
          <a:xfrm>
            <a:off x="107504" y="1935480"/>
            <a:ext cx="4896544" cy="4805888"/>
          </a:xfrm>
        </p:spPr>
        <p:txBody>
          <a:bodyPr>
            <a:normAutofit fontScale="85000" lnSpcReduction="20000"/>
          </a:bodyPr>
          <a:lstStyle/>
          <a:p>
            <a:r>
              <a:rPr lang="en-AU" dirty="0"/>
              <a:t>Utilise school-based resources such as school counsellors</a:t>
            </a:r>
          </a:p>
          <a:p>
            <a:pPr lvl="1"/>
            <a:r>
              <a:rPr lang="en-AU" dirty="0"/>
              <a:t>Become familiar with available resources and support staff</a:t>
            </a:r>
          </a:p>
          <a:p>
            <a:pPr lvl="1"/>
            <a:endParaRPr lang="en-AU" dirty="0"/>
          </a:p>
          <a:p>
            <a:r>
              <a:rPr lang="en-AU" dirty="0"/>
              <a:t>Use community-based resources such as help lines, parenting support, and web-based resources</a:t>
            </a:r>
          </a:p>
          <a:p>
            <a:pPr lvl="1"/>
            <a:r>
              <a:rPr lang="en-AU" dirty="0">
                <a:hlinkClick r:id="rId3"/>
              </a:rPr>
              <a:t>https://istss.org/public-resources/covid-19-resources</a:t>
            </a:r>
            <a:r>
              <a:rPr lang="en-AU" dirty="0"/>
              <a:t> </a:t>
            </a:r>
          </a:p>
          <a:p>
            <a:endParaRPr lang="en-AU" dirty="0"/>
          </a:p>
          <a:p>
            <a:r>
              <a:rPr lang="en-AU" dirty="0"/>
              <a:t>Seek professional help for those with deteriorating mental health – early intervention prevents more serious mental health problems</a:t>
            </a:r>
          </a:p>
        </p:txBody>
      </p:sp>
      <p:pic>
        <p:nvPicPr>
          <p:cNvPr id="4" name="Picture 3">
            <a:extLst>
              <a:ext uri="{FF2B5EF4-FFF2-40B4-BE49-F238E27FC236}">
                <a16:creationId xmlns:a16="http://schemas.microsoft.com/office/drawing/2014/main" id="{3DBF9162-5171-472F-B949-90037DF77A6C}"/>
              </a:ext>
            </a:extLst>
          </p:cNvPr>
          <p:cNvPicPr>
            <a:picLocks noChangeAspect="1"/>
          </p:cNvPicPr>
          <p:nvPr/>
        </p:nvPicPr>
        <p:blipFill>
          <a:blip r:embed="rId4"/>
          <a:stretch>
            <a:fillRect/>
          </a:stretch>
        </p:blipFill>
        <p:spPr>
          <a:xfrm>
            <a:off x="5220072" y="2276872"/>
            <a:ext cx="4349615" cy="2709740"/>
          </a:xfrm>
          <a:prstGeom prst="rect">
            <a:avLst/>
          </a:prstGeom>
        </p:spPr>
      </p:pic>
    </p:spTree>
    <p:extLst>
      <p:ext uri="{BB962C8B-B14F-4D97-AF65-F5344CB8AC3E}">
        <p14:creationId xmlns:p14="http://schemas.microsoft.com/office/powerpoint/2010/main" val="4093452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892" y="836712"/>
            <a:ext cx="8229600" cy="1296144"/>
          </a:xfrm>
        </p:spPr>
        <p:txBody>
          <a:bodyPr>
            <a:normAutofit fontScale="90000"/>
          </a:bodyPr>
          <a:lstStyle/>
          <a:p>
            <a:r>
              <a:rPr lang="en-AU" dirty="0"/>
              <a:t>The Role of Teachers Post-Trauma</a:t>
            </a:r>
          </a:p>
        </p:txBody>
      </p:sp>
      <p:sp>
        <p:nvSpPr>
          <p:cNvPr id="3" name="Content Placeholder 2"/>
          <p:cNvSpPr>
            <a:spLocks noGrp="1"/>
          </p:cNvSpPr>
          <p:nvPr>
            <p:ph idx="1"/>
          </p:nvPr>
        </p:nvSpPr>
        <p:spPr>
          <a:xfrm>
            <a:off x="433892" y="2708920"/>
            <a:ext cx="8229600" cy="3128360"/>
          </a:xfrm>
        </p:spPr>
        <p:txBody>
          <a:bodyPr/>
          <a:lstStyle/>
          <a:p>
            <a:r>
              <a:rPr lang="en-AU" b="1" dirty="0"/>
              <a:t>Continue being a good educator</a:t>
            </a:r>
          </a:p>
          <a:p>
            <a:r>
              <a:rPr lang="en-AU" dirty="0"/>
              <a:t>Continuing and supporting children’s education</a:t>
            </a:r>
          </a:p>
          <a:p>
            <a:r>
              <a:rPr lang="en-AU" dirty="0"/>
              <a:t>Be aware of possible trauma reactions and how they may affect child, teacher and classroom</a:t>
            </a:r>
          </a:p>
          <a:p>
            <a:r>
              <a:rPr lang="en-AU" dirty="0"/>
              <a:t>Be prepared to refer for further assistance</a:t>
            </a:r>
          </a:p>
        </p:txBody>
      </p:sp>
      <p:pic>
        <p:nvPicPr>
          <p:cNvPr id="5122" name="Picture 2" descr="S:\SOM-CONROD\PTSD\Teacher Resources\Natural Disaster Teacher Resources\Manual images\Pencil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4941168"/>
            <a:ext cx="5400675" cy="36004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4948799"/>
            <a:ext cx="5402263"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294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7068" y="4682335"/>
            <a:ext cx="3071968" cy="22399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p:cNvSpPr/>
          <p:nvPr/>
        </p:nvSpPr>
        <p:spPr>
          <a:xfrm>
            <a:off x="5822776" y="4627252"/>
            <a:ext cx="3168352" cy="22399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616633"/>
            <a:ext cx="8568952" cy="755576"/>
          </a:xfrm>
          <a:solidFill>
            <a:schemeClr val="bg1"/>
          </a:solidFill>
        </p:spPr>
        <p:txBody>
          <a:bodyPr>
            <a:noAutofit/>
          </a:bodyPr>
          <a:lstStyle/>
          <a:p>
            <a:r>
              <a:rPr lang="en-US" sz="4500" dirty="0"/>
              <a:t>Screening, Assessment, and Referral</a:t>
            </a:r>
            <a:endParaRPr lang="en-AU" sz="4500" dirty="0"/>
          </a:p>
        </p:txBody>
      </p:sp>
      <p:sp>
        <p:nvSpPr>
          <p:cNvPr id="3" name="Content Placeholder 2"/>
          <p:cNvSpPr>
            <a:spLocks noGrp="1"/>
          </p:cNvSpPr>
          <p:nvPr>
            <p:ph idx="1"/>
          </p:nvPr>
        </p:nvSpPr>
        <p:spPr>
          <a:xfrm>
            <a:off x="179512" y="1412776"/>
            <a:ext cx="8784976" cy="3312368"/>
          </a:xfrm>
        </p:spPr>
        <p:txBody>
          <a:bodyPr>
            <a:normAutofit fontScale="92500" lnSpcReduction="10000"/>
          </a:bodyPr>
          <a:lstStyle/>
          <a:p>
            <a:r>
              <a:rPr lang="en-AU" dirty="0"/>
              <a:t>We need: </a:t>
            </a:r>
          </a:p>
          <a:p>
            <a:pPr lvl="1"/>
            <a:r>
              <a:rPr lang="en-AU" dirty="0"/>
              <a:t>Better screening tools</a:t>
            </a:r>
          </a:p>
          <a:p>
            <a:pPr lvl="1"/>
            <a:r>
              <a:rPr lang="en-AU" dirty="0"/>
              <a:t>Stronger partnership between schools and mental health specialists with child expertise</a:t>
            </a:r>
          </a:p>
          <a:p>
            <a:pPr lvl="1"/>
            <a:r>
              <a:rPr lang="en-AU" dirty="0"/>
              <a:t>Stronger pathways for referral of children, families, and educators who may be </a:t>
            </a:r>
            <a:r>
              <a:rPr lang="en-AU"/>
              <a:t>experiencing difficulties</a:t>
            </a:r>
            <a:endParaRPr lang="en-AU" dirty="0"/>
          </a:p>
          <a:p>
            <a:pPr lvl="1"/>
            <a:r>
              <a:rPr lang="en-AU" dirty="0"/>
              <a:t>Resources to support children and educators over the short– and long-term </a:t>
            </a:r>
          </a:p>
          <a:p>
            <a:pPr lvl="1"/>
            <a:r>
              <a:rPr lang="en-AU" dirty="0"/>
              <a:t>A comprehensive planned disaster response</a:t>
            </a:r>
          </a:p>
          <a:p>
            <a:endParaRPr lang="en-AU" dirty="0"/>
          </a:p>
          <a:p>
            <a:endParaRPr lang="en-AU" dirty="0"/>
          </a:p>
        </p:txBody>
      </p:sp>
      <p:pic>
        <p:nvPicPr>
          <p:cNvPr id="8194" name="Picture 2" descr="http://www.ppplus.com.au/public/uploads/Image/SEO/primary-school-teacher-resource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96" y="4796829"/>
            <a:ext cx="2883616" cy="201094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sychologis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216" y="4691631"/>
            <a:ext cx="2908720" cy="2077658"/>
          </a:xfrm>
          <a:prstGeom prst="rect">
            <a:avLst/>
          </a:prstGeom>
          <a:noFill/>
          <a:extLst>
            <a:ext uri="{909E8E84-426E-40DD-AFC4-6F175D3DCCD1}">
              <a14:hiddenFill xmlns:a14="http://schemas.microsoft.com/office/drawing/2010/main">
                <a:solidFill>
                  <a:srgbClr val="FFFFFF"/>
                </a:solidFill>
              </a14:hiddenFill>
            </a:ext>
          </a:extLst>
        </p:spPr>
      </p:pic>
      <p:sp>
        <p:nvSpPr>
          <p:cNvPr id="4" name="Left-Right Arrow 3"/>
          <p:cNvSpPr/>
          <p:nvPr/>
        </p:nvSpPr>
        <p:spPr>
          <a:xfrm>
            <a:off x="3335676" y="5589240"/>
            <a:ext cx="2499290" cy="3066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p>
        </p:txBody>
      </p:sp>
    </p:spTree>
    <p:extLst>
      <p:ext uri="{BB962C8B-B14F-4D97-AF65-F5344CB8AC3E}">
        <p14:creationId xmlns:p14="http://schemas.microsoft.com/office/powerpoint/2010/main" val="2045276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F2F66-2DE5-4EFE-9E7A-6BFC44DFD981}"/>
              </a:ext>
            </a:extLst>
          </p:cNvPr>
          <p:cNvSpPr>
            <a:spLocks noGrp="1"/>
          </p:cNvSpPr>
          <p:nvPr>
            <p:ph type="title"/>
          </p:nvPr>
        </p:nvSpPr>
        <p:spPr>
          <a:xfrm>
            <a:off x="457200" y="704088"/>
            <a:ext cx="8229600" cy="852704"/>
          </a:xfrm>
        </p:spPr>
        <p:txBody>
          <a:bodyPr/>
          <a:lstStyle/>
          <a:p>
            <a:r>
              <a:rPr lang="en-AU" dirty="0"/>
              <a:t>Introduction</a:t>
            </a:r>
          </a:p>
        </p:txBody>
      </p:sp>
      <p:sp>
        <p:nvSpPr>
          <p:cNvPr id="3" name="Content Placeholder 2">
            <a:extLst>
              <a:ext uri="{FF2B5EF4-FFF2-40B4-BE49-F238E27FC236}">
                <a16:creationId xmlns:a16="http://schemas.microsoft.com/office/drawing/2014/main" id="{DEFF44A9-27C7-4373-96D5-454A211CD452}"/>
              </a:ext>
            </a:extLst>
          </p:cNvPr>
          <p:cNvSpPr>
            <a:spLocks noGrp="1"/>
          </p:cNvSpPr>
          <p:nvPr>
            <p:ph idx="1"/>
          </p:nvPr>
        </p:nvSpPr>
        <p:spPr/>
        <p:txBody>
          <a:bodyPr>
            <a:normAutofit fontScale="70000" lnSpcReduction="20000"/>
          </a:bodyPr>
          <a:lstStyle/>
          <a:p>
            <a:r>
              <a:rPr lang="en-AU" dirty="0"/>
              <a:t>The following slides have been adapted from resources developed in Australia to train educators and paediatric mental health professionals to support children following disaster. For more information please contact:</a:t>
            </a:r>
          </a:p>
          <a:p>
            <a:pPr marL="0" indent="0">
              <a:buNone/>
            </a:pPr>
            <a:r>
              <a:rPr lang="en-AU" dirty="0"/>
              <a:t>          Robyne Le </a:t>
            </a:r>
            <a:r>
              <a:rPr lang="en-AU" dirty="0" err="1"/>
              <a:t>Brocque</a:t>
            </a:r>
            <a:r>
              <a:rPr lang="en-AU" dirty="0"/>
              <a:t>, PhD, University of Queensland, Queensland, Australia         </a:t>
            </a:r>
          </a:p>
          <a:p>
            <a:pPr marL="0" indent="0">
              <a:buNone/>
            </a:pPr>
            <a:r>
              <a:rPr lang="en-AU"/>
              <a:t>          </a:t>
            </a:r>
            <a:r>
              <a:rPr lang="en-AU">
                <a:hlinkClick r:id="rId2"/>
              </a:rPr>
              <a:t>R</a:t>
            </a:r>
            <a:r>
              <a:rPr lang="en-AU" dirty="0">
                <a:hlinkClick r:id="rId2"/>
              </a:rPr>
              <a:t>.lebrocque@uq.edu.au</a:t>
            </a:r>
            <a:endParaRPr lang="en-AU" dirty="0"/>
          </a:p>
          <a:p>
            <a:pPr marL="0" indent="0">
              <a:buNone/>
            </a:pPr>
            <a:endParaRPr lang="en-AU" dirty="0"/>
          </a:p>
          <a:p>
            <a:r>
              <a:rPr lang="en-AU" dirty="0"/>
              <a:t>We are yet to understand or assess the short- and long-term outcomes of the COVID-19 on the development and academic outcomes for children across all ages.</a:t>
            </a:r>
          </a:p>
          <a:p>
            <a:endParaRPr lang="en-AU" dirty="0"/>
          </a:p>
          <a:p>
            <a:r>
              <a:rPr lang="en-AU" dirty="0"/>
              <a:t>Our </a:t>
            </a:r>
            <a:r>
              <a:rPr lang="en-AU" dirty="0" err="1"/>
              <a:t>Disastershock</a:t>
            </a:r>
            <a:r>
              <a:rPr lang="en-AU" dirty="0"/>
              <a:t> Educator Collaboration Group is currently exploring how to assess this impact. For more information please contact:</a:t>
            </a:r>
          </a:p>
          <a:p>
            <a:pPr marL="0" indent="0">
              <a:buNone/>
            </a:pPr>
            <a:r>
              <a:rPr lang="en-AU" dirty="0"/>
              <a:t>          Brian Gerrard PhD, Western Institute for Social Research, California, USA  </a:t>
            </a:r>
          </a:p>
          <a:p>
            <a:pPr marL="0" indent="0">
              <a:buNone/>
            </a:pPr>
            <a:r>
              <a:rPr lang="en-AU" dirty="0"/>
              <a:t>  </a:t>
            </a:r>
            <a:r>
              <a:rPr lang="en-US" dirty="0"/>
              <a:t>        </a:t>
            </a:r>
            <a:r>
              <a:rPr lang="en-AU" dirty="0">
                <a:hlinkClick r:id="rId3"/>
              </a:rPr>
              <a:t>brian.gerrard@wisr.edu</a:t>
            </a:r>
            <a:endParaRPr lang="en-AU" dirty="0"/>
          </a:p>
          <a:p>
            <a:pPr marL="393192" lvl="1" indent="0">
              <a:buNone/>
            </a:pPr>
            <a:endParaRPr lang="en-AU" dirty="0"/>
          </a:p>
        </p:txBody>
      </p:sp>
    </p:spTree>
    <p:extLst>
      <p:ext uri="{BB962C8B-B14F-4D97-AF65-F5344CB8AC3E}">
        <p14:creationId xmlns:p14="http://schemas.microsoft.com/office/powerpoint/2010/main" val="1782459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388" y="476672"/>
            <a:ext cx="8229600" cy="1066800"/>
          </a:xfrm>
        </p:spPr>
        <p:txBody>
          <a:bodyPr/>
          <a:lstStyle/>
          <a:p>
            <a:r>
              <a:rPr lang="en-AU" dirty="0"/>
              <a:t>Strategies for the Classroom</a:t>
            </a:r>
          </a:p>
        </p:txBody>
      </p:sp>
      <p:sp>
        <p:nvSpPr>
          <p:cNvPr id="3" name="Content Placeholder 2"/>
          <p:cNvSpPr>
            <a:spLocks noGrp="1"/>
          </p:cNvSpPr>
          <p:nvPr>
            <p:ph idx="1"/>
          </p:nvPr>
        </p:nvSpPr>
        <p:spPr>
          <a:xfrm>
            <a:off x="251520" y="1844824"/>
            <a:ext cx="8229600" cy="4536504"/>
          </a:xfrm>
        </p:spPr>
        <p:txBody>
          <a:bodyPr>
            <a:normAutofit fontScale="92500" lnSpcReduction="20000"/>
          </a:bodyPr>
          <a:lstStyle/>
          <a:p>
            <a:r>
              <a:rPr lang="en-AU" dirty="0"/>
              <a:t>Monitor symptoms over time**</a:t>
            </a:r>
          </a:p>
          <a:p>
            <a:pPr lvl="1"/>
            <a:r>
              <a:rPr lang="en-AU" dirty="0"/>
              <a:t>First step in promoting emotional and mental health outcomes</a:t>
            </a:r>
          </a:p>
          <a:p>
            <a:pPr lvl="1"/>
            <a:r>
              <a:rPr lang="en-AU" dirty="0"/>
              <a:t>Remain vigilant and curious about changes in behaviour or family circumstances</a:t>
            </a:r>
          </a:p>
          <a:p>
            <a:pPr lvl="1"/>
            <a:r>
              <a:rPr lang="en-AU" dirty="0"/>
              <a:t>Familiarise yourself with ways to arrange help for child </a:t>
            </a:r>
          </a:p>
          <a:p>
            <a:endParaRPr lang="en-AU" dirty="0"/>
          </a:p>
          <a:p>
            <a:r>
              <a:rPr lang="en-AU" dirty="0"/>
              <a:t>Maintain routines</a:t>
            </a:r>
          </a:p>
          <a:p>
            <a:pPr lvl="1"/>
            <a:r>
              <a:rPr lang="en-AU" dirty="0"/>
              <a:t>Structured environments, clear goals, timelines and activities</a:t>
            </a:r>
          </a:p>
          <a:p>
            <a:pPr lvl="1"/>
            <a:r>
              <a:rPr lang="en-AU" dirty="0"/>
              <a:t>Advise of changes to routine – weekly agendas etc.</a:t>
            </a:r>
          </a:p>
          <a:p>
            <a:pPr lvl="1"/>
            <a:r>
              <a:rPr lang="en-AU" dirty="0"/>
              <a:t>Reduces unnecessary stress and promotes safety and consistency </a:t>
            </a:r>
          </a:p>
          <a:p>
            <a:pPr lvl="1"/>
            <a:r>
              <a:rPr lang="en-AU" dirty="0"/>
              <a:t>Important immediately post-trauma and longer-term</a:t>
            </a:r>
          </a:p>
        </p:txBody>
      </p:sp>
    </p:spTree>
    <p:extLst>
      <p:ext uri="{BB962C8B-B14F-4D97-AF65-F5344CB8AC3E}">
        <p14:creationId xmlns:p14="http://schemas.microsoft.com/office/powerpoint/2010/main" val="66274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066800"/>
          </a:xfrm>
        </p:spPr>
        <p:txBody>
          <a:bodyPr/>
          <a:lstStyle/>
          <a:p>
            <a:r>
              <a:rPr lang="en-AU" dirty="0"/>
              <a:t>Strategies for the Classroom</a:t>
            </a:r>
          </a:p>
        </p:txBody>
      </p:sp>
      <p:sp>
        <p:nvSpPr>
          <p:cNvPr id="3" name="Content Placeholder 2"/>
          <p:cNvSpPr>
            <a:spLocks noGrp="1"/>
          </p:cNvSpPr>
          <p:nvPr>
            <p:ph idx="1"/>
          </p:nvPr>
        </p:nvSpPr>
        <p:spPr>
          <a:xfrm>
            <a:off x="0" y="1916832"/>
            <a:ext cx="5436096" cy="4941168"/>
          </a:xfrm>
        </p:spPr>
        <p:txBody>
          <a:bodyPr>
            <a:normAutofit fontScale="85000" lnSpcReduction="20000"/>
          </a:bodyPr>
          <a:lstStyle/>
          <a:p>
            <a:r>
              <a:rPr lang="en-AU" dirty="0"/>
              <a:t>Talking about the traumatic event can be helpful but </a:t>
            </a:r>
            <a:r>
              <a:rPr lang="en-AU" u="sng" dirty="0"/>
              <a:t>h</a:t>
            </a:r>
            <a:r>
              <a:rPr lang="en-AU" i="1" u="sng" dirty="0"/>
              <a:t>ow</a:t>
            </a:r>
            <a:r>
              <a:rPr lang="en-AU" dirty="0"/>
              <a:t> you talk to child is important</a:t>
            </a:r>
          </a:p>
          <a:p>
            <a:pPr lvl="1"/>
            <a:r>
              <a:rPr lang="en-AU" dirty="0"/>
              <a:t>Place rules about disaster talk and amend over time</a:t>
            </a:r>
          </a:p>
          <a:p>
            <a:pPr lvl="1"/>
            <a:r>
              <a:rPr lang="en-AU" dirty="0"/>
              <a:t>Contain conversations that encourage fear</a:t>
            </a:r>
          </a:p>
          <a:p>
            <a:pPr lvl="2"/>
            <a:r>
              <a:rPr lang="en-AU" dirty="0"/>
              <a:t>Focus on safety, recovery, and rebuilding</a:t>
            </a:r>
          </a:p>
          <a:p>
            <a:pPr lvl="1"/>
            <a:r>
              <a:rPr lang="en-AU" dirty="0"/>
              <a:t>Arrange extra support where necessary</a:t>
            </a:r>
          </a:p>
          <a:p>
            <a:pPr lvl="1"/>
            <a:r>
              <a:rPr lang="en-AU" dirty="0"/>
              <a:t>Maintain teacher role when sharing experiences</a:t>
            </a:r>
          </a:p>
          <a:p>
            <a:pPr lvl="1"/>
            <a:r>
              <a:rPr lang="en-AU" dirty="0"/>
              <a:t>Model calmness</a:t>
            </a:r>
          </a:p>
          <a:p>
            <a:pPr lvl="1"/>
            <a:r>
              <a:rPr lang="en-AU" dirty="0"/>
              <a:t>Focus on strengths, positive coping strategies and positive outcomes</a:t>
            </a:r>
          </a:p>
          <a:p>
            <a:pPr lvl="1"/>
            <a:r>
              <a:rPr lang="en-AU" dirty="0"/>
              <a:t>Find alternative ways of ‘talking’ (drawing, play)</a:t>
            </a:r>
          </a:p>
          <a:p>
            <a:pPr lvl="1"/>
            <a:r>
              <a:rPr lang="en-AU" dirty="0"/>
              <a:t>For older children, can focus on complex issues, relationships</a:t>
            </a:r>
          </a:p>
          <a:p>
            <a:pPr lvl="2"/>
            <a:endParaRPr lang="en-AU" dirty="0"/>
          </a:p>
          <a:p>
            <a:pPr marL="0" indent="0">
              <a:buNone/>
            </a:pPr>
            <a:endParaRPr lang="en-AU" dirty="0"/>
          </a:p>
          <a:p>
            <a:pPr lvl="1"/>
            <a:endParaRPr lang="en-AU" dirty="0"/>
          </a:p>
        </p:txBody>
      </p:sp>
      <p:pic>
        <p:nvPicPr>
          <p:cNvPr id="4" name="Picture 3">
            <a:extLst>
              <a:ext uri="{FF2B5EF4-FFF2-40B4-BE49-F238E27FC236}">
                <a16:creationId xmlns:a16="http://schemas.microsoft.com/office/drawing/2014/main" id="{2E69BF87-6FDA-4F11-BA7F-94F9E6526B09}"/>
              </a:ext>
            </a:extLst>
          </p:cNvPr>
          <p:cNvPicPr>
            <a:picLocks noChangeAspect="1"/>
          </p:cNvPicPr>
          <p:nvPr/>
        </p:nvPicPr>
        <p:blipFill>
          <a:blip r:embed="rId3"/>
          <a:stretch>
            <a:fillRect/>
          </a:stretch>
        </p:blipFill>
        <p:spPr>
          <a:xfrm>
            <a:off x="5631525" y="2708920"/>
            <a:ext cx="3516875" cy="2304256"/>
          </a:xfrm>
          <a:prstGeom prst="rect">
            <a:avLst/>
          </a:prstGeom>
        </p:spPr>
      </p:pic>
    </p:spTree>
    <p:extLst>
      <p:ext uri="{BB962C8B-B14F-4D97-AF65-F5344CB8AC3E}">
        <p14:creationId xmlns:p14="http://schemas.microsoft.com/office/powerpoint/2010/main" val="450518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612" y="404664"/>
            <a:ext cx="8229600" cy="1066800"/>
          </a:xfrm>
        </p:spPr>
        <p:txBody>
          <a:bodyPr/>
          <a:lstStyle/>
          <a:p>
            <a:r>
              <a:rPr lang="en-AU" dirty="0"/>
              <a:t>Strategies for the Classroom</a:t>
            </a:r>
          </a:p>
        </p:txBody>
      </p:sp>
      <p:sp>
        <p:nvSpPr>
          <p:cNvPr id="3" name="Content Placeholder 2"/>
          <p:cNvSpPr>
            <a:spLocks noGrp="1"/>
          </p:cNvSpPr>
          <p:nvPr>
            <p:ph idx="1"/>
          </p:nvPr>
        </p:nvSpPr>
        <p:spPr>
          <a:xfrm>
            <a:off x="107504" y="1556792"/>
            <a:ext cx="5194920" cy="4757160"/>
          </a:xfrm>
        </p:spPr>
        <p:txBody>
          <a:bodyPr>
            <a:normAutofit/>
          </a:bodyPr>
          <a:lstStyle/>
          <a:p>
            <a:r>
              <a:rPr lang="en-AU" dirty="0"/>
              <a:t>Set clear limits/expectations of behaviour</a:t>
            </a:r>
          </a:p>
          <a:p>
            <a:pPr lvl="1"/>
            <a:r>
              <a:rPr lang="en-AU" dirty="0"/>
              <a:t>Completion of school work and behaviour in classroom</a:t>
            </a:r>
          </a:p>
          <a:p>
            <a:pPr lvl="1"/>
            <a:r>
              <a:rPr lang="en-AU" dirty="0"/>
              <a:t>Adjust way in which you deliver classroom activities to stimulate concentration</a:t>
            </a:r>
          </a:p>
          <a:p>
            <a:pPr lvl="1"/>
            <a:r>
              <a:rPr lang="en-AU" dirty="0"/>
              <a:t>Continue with logical consequences for misbehaviour</a:t>
            </a:r>
          </a:p>
          <a:p>
            <a:r>
              <a:rPr lang="en-AU" i="1" dirty="0"/>
              <a:t>Note: </a:t>
            </a:r>
            <a:r>
              <a:rPr lang="en-AU" dirty="0"/>
              <a:t>may need to explore origins of acting out behaviours</a:t>
            </a:r>
          </a:p>
        </p:txBody>
      </p:sp>
      <p:pic>
        <p:nvPicPr>
          <p:cNvPr id="4" name="Picture 3">
            <a:extLst>
              <a:ext uri="{FF2B5EF4-FFF2-40B4-BE49-F238E27FC236}">
                <a16:creationId xmlns:a16="http://schemas.microsoft.com/office/drawing/2014/main" id="{5598F35B-0E4F-4A91-A59C-4807CE536437}"/>
              </a:ext>
            </a:extLst>
          </p:cNvPr>
          <p:cNvPicPr>
            <a:picLocks noChangeAspect="1"/>
          </p:cNvPicPr>
          <p:nvPr/>
        </p:nvPicPr>
        <p:blipFill>
          <a:blip r:embed="rId3"/>
          <a:stretch>
            <a:fillRect/>
          </a:stretch>
        </p:blipFill>
        <p:spPr>
          <a:xfrm>
            <a:off x="5436096" y="2554221"/>
            <a:ext cx="3816424" cy="2544283"/>
          </a:xfrm>
          <a:prstGeom prst="rect">
            <a:avLst/>
          </a:prstGeom>
        </p:spPr>
      </p:pic>
    </p:spTree>
    <p:extLst>
      <p:ext uri="{BB962C8B-B14F-4D97-AF65-F5344CB8AC3E}">
        <p14:creationId xmlns:p14="http://schemas.microsoft.com/office/powerpoint/2010/main" val="3933704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066800"/>
          </a:xfrm>
        </p:spPr>
        <p:txBody>
          <a:bodyPr/>
          <a:lstStyle/>
          <a:p>
            <a:r>
              <a:rPr lang="en-AU" dirty="0"/>
              <a:t>Strategies for the Classroom</a:t>
            </a:r>
          </a:p>
        </p:txBody>
      </p:sp>
      <p:sp>
        <p:nvSpPr>
          <p:cNvPr id="3" name="Content Placeholder 2"/>
          <p:cNvSpPr>
            <a:spLocks noGrp="1"/>
          </p:cNvSpPr>
          <p:nvPr>
            <p:ph idx="1"/>
          </p:nvPr>
        </p:nvSpPr>
        <p:spPr>
          <a:xfrm>
            <a:off x="107504" y="1556792"/>
            <a:ext cx="4906888" cy="5301208"/>
          </a:xfrm>
        </p:spPr>
        <p:txBody>
          <a:bodyPr>
            <a:normAutofit fontScale="85000" lnSpcReduction="10000"/>
          </a:bodyPr>
          <a:lstStyle/>
          <a:p>
            <a:r>
              <a:rPr lang="en-AU" dirty="0"/>
              <a:t>‘Buddy’/ ‘support’ system</a:t>
            </a:r>
          </a:p>
          <a:p>
            <a:pPr lvl="1"/>
            <a:r>
              <a:rPr lang="en-AU" dirty="0"/>
              <a:t>Convert into sources of emotional/academic support over time</a:t>
            </a:r>
          </a:p>
          <a:p>
            <a:r>
              <a:rPr lang="en-AU" dirty="0"/>
              <a:t>Safe or relaxation spaces</a:t>
            </a:r>
          </a:p>
          <a:p>
            <a:r>
              <a:rPr lang="en-AU" dirty="0"/>
              <a:t>Provide choices where appropriate</a:t>
            </a:r>
          </a:p>
          <a:p>
            <a:pPr lvl="1"/>
            <a:r>
              <a:rPr lang="en-AU" dirty="0"/>
              <a:t>Powerlessness and control</a:t>
            </a:r>
          </a:p>
          <a:p>
            <a:r>
              <a:rPr lang="en-AU" dirty="0"/>
              <a:t>Anticipate difficult times and plan ahead</a:t>
            </a:r>
          </a:p>
          <a:p>
            <a:r>
              <a:rPr lang="en-AU" dirty="0"/>
              <a:t>Prepare children for situations that may trigger reactions</a:t>
            </a:r>
          </a:p>
          <a:p>
            <a:r>
              <a:rPr lang="en-AU" dirty="0"/>
              <a:t>Focus on strengths and positives</a:t>
            </a:r>
          </a:p>
          <a:p>
            <a:pPr lvl="1"/>
            <a:r>
              <a:rPr lang="en-AU" dirty="0"/>
              <a:t>Reinforce positive coping strategies</a:t>
            </a:r>
          </a:p>
          <a:p>
            <a:r>
              <a:rPr lang="en-AU" dirty="0"/>
              <a:t>Help students build support systems</a:t>
            </a:r>
          </a:p>
        </p:txBody>
      </p:sp>
      <p:pic>
        <p:nvPicPr>
          <p:cNvPr id="4" name="Picture 3">
            <a:extLst>
              <a:ext uri="{FF2B5EF4-FFF2-40B4-BE49-F238E27FC236}">
                <a16:creationId xmlns:a16="http://schemas.microsoft.com/office/drawing/2014/main" id="{4354A2A8-6D25-4C60-8222-463EB4B79032}"/>
              </a:ext>
            </a:extLst>
          </p:cNvPr>
          <p:cNvPicPr>
            <a:picLocks noChangeAspect="1"/>
          </p:cNvPicPr>
          <p:nvPr/>
        </p:nvPicPr>
        <p:blipFill>
          <a:blip r:embed="rId3"/>
          <a:stretch>
            <a:fillRect/>
          </a:stretch>
        </p:blipFill>
        <p:spPr>
          <a:xfrm>
            <a:off x="5220072" y="2492896"/>
            <a:ext cx="4194212" cy="2356748"/>
          </a:xfrm>
          <a:prstGeom prst="rect">
            <a:avLst/>
          </a:prstGeom>
        </p:spPr>
      </p:pic>
    </p:spTree>
    <p:extLst>
      <p:ext uri="{BB962C8B-B14F-4D97-AF65-F5344CB8AC3E}">
        <p14:creationId xmlns:p14="http://schemas.microsoft.com/office/powerpoint/2010/main" val="1921869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Trauma, and Self-Care</a:t>
            </a:r>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3073914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066800"/>
          </a:xfrm>
        </p:spPr>
        <p:txBody>
          <a:bodyPr>
            <a:normAutofit/>
          </a:bodyPr>
          <a:lstStyle/>
          <a:p>
            <a:r>
              <a:rPr lang="en-AU" dirty="0"/>
              <a:t>Educators and Traumatic Stress</a:t>
            </a:r>
          </a:p>
        </p:txBody>
      </p:sp>
      <p:sp>
        <p:nvSpPr>
          <p:cNvPr id="3" name="Content Placeholder 2"/>
          <p:cNvSpPr>
            <a:spLocks noGrp="1"/>
          </p:cNvSpPr>
          <p:nvPr>
            <p:ph idx="1"/>
          </p:nvPr>
        </p:nvSpPr>
        <p:spPr>
          <a:xfrm>
            <a:off x="179512" y="1556792"/>
            <a:ext cx="4968552" cy="4968552"/>
          </a:xfrm>
        </p:spPr>
        <p:txBody>
          <a:bodyPr>
            <a:noAutofit/>
          </a:bodyPr>
          <a:lstStyle/>
          <a:p>
            <a:r>
              <a:rPr lang="en-AU" sz="2000" dirty="0"/>
              <a:t>Reactions may be complicated</a:t>
            </a:r>
          </a:p>
          <a:p>
            <a:pPr lvl="1"/>
            <a:r>
              <a:rPr lang="en-AU" sz="2000" dirty="0"/>
              <a:t>Own direct/indirect experiences with the disaster</a:t>
            </a:r>
          </a:p>
          <a:p>
            <a:pPr lvl="1"/>
            <a:r>
              <a:rPr lang="en-AU" sz="2000" dirty="0"/>
              <a:t>Own pre-existing stressors</a:t>
            </a:r>
          </a:p>
          <a:p>
            <a:pPr lvl="1"/>
            <a:r>
              <a:rPr lang="en-AU" sz="2000" dirty="0"/>
              <a:t>Caring for others who have experienced the trauma</a:t>
            </a:r>
          </a:p>
          <a:p>
            <a:endParaRPr lang="en-AU" sz="2000" dirty="0"/>
          </a:p>
          <a:p>
            <a:r>
              <a:rPr lang="en-AU" sz="2000" dirty="0"/>
              <a:t>Impact on educators</a:t>
            </a:r>
          </a:p>
          <a:p>
            <a:pPr lvl="1"/>
            <a:r>
              <a:rPr lang="en-AU" sz="2000" dirty="0"/>
              <a:t>Physically and emotionally worn out</a:t>
            </a:r>
          </a:p>
          <a:p>
            <a:pPr lvl="1"/>
            <a:r>
              <a:rPr lang="en-AU" sz="2000" dirty="0"/>
              <a:t>Overwhelmed by own and others’ experiences</a:t>
            </a:r>
          </a:p>
          <a:p>
            <a:pPr lvl="1"/>
            <a:r>
              <a:rPr lang="en-AU" sz="2000" dirty="0"/>
              <a:t>Own traumatic stress resulting </a:t>
            </a:r>
          </a:p>
          <a:p>
            <a:pPr marL="393192" lvl="1" indent="0">
              <a:buNone/>
            </a:pPr>
            <a:r>
              <a:rPr lang="en-AU" sz="2000" dirty="0"/>
              <a:t>    from disaster</a:t>
            </a:r>
          </a:p>
          <a:p>
            <a:pPr lvl="1"/>
            <a:r>
              <a:rPr lang="en-AU" sz="2000" dirty="0"/>
              <a:t>Secondary traumatic stress/</a:t>
            </a:r>
          </a:p>
          <a:p>
            <a:pPr marL="393192" lvl="1" indent="0">
              <a:buNone/>
            </a:pPr>
            <a:r>
              <a:rPr lang="en-AU" sz="2000" dirty="0"/>
              <a:t>    compassion fatigue</a:t>
            </a:r>
          </a:p>
        </p:txBody>
      </p:sp>
      <p:pic>
        <p:nvPicPr>
          <p:cNvPr id="5" name="Picture 4">
            <a:extLst>
              <a:ext uri="{FF2B5EF4-FFF2-40B4-BE49-F238E27FC236}">
                <a16:creationId xmlns:a16="http://schemas.microsoft.com/office/drawing/2014/main" id="{AE6E499E-0953-46C7-9293-D5424ECF9433}"/>
              </a:ext>
            </a:extLst>
          </p:cNvPr>
          <p:cNvPicPr>
            <a:picLocks noChangeAspect="1"/>
          </p:cNvPicPr>
          <p:nvPr/>
        </p:nvPicPr>
        <p:blipFill>
          <a:blip r:embed="rId3"/>
          <a:stretch>
            <a:fillRect/>
          </a:stretch>
        </p:blipFill>
        <p:spPr>
          <a:xfrm>
            <a:off x="5292080" y="2780928"/>
            <a:ext cx="3924637" cy="2429789"/>
          </a:xfrm>
          <a:prstGeom prst="rect">
            <a:avLst/>
          </a:prstGeom>
        </p:spPr>
      </p:pic>
    </p:spTree>
    <p:extLst>
      <p:ext uri="{BB962C8B-B14F-4D97-AF65-F5344CB8AC3E}">
        <p14:creationId xmlns:p14="http://schemas.microsoft.com/office/powerpoint/2010/main" val="2270040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435280" cy="1066800"/>
          </a:xfrm>
        </p:spPr>
        <p:txBody>
          <a:bodyPr>
            <a:normAutofit fontScale="90000"/>
          </a:bodyPr>
          <a:lstStyle/>
          <a:p>
            <a:r>
              <a:rPr lang="en-AU" dirty="0"/>
              <a:t>Signs of Secondary Traumatic Stress</a:t>
            </a:r>
          </a:p>
        </p:txBody>
      </p:sp>
      <p:sp>
        <p:nvSpPr>
          <p:cNvPr id="3" name="Content Placeholder 2"/>
          <p:cNvSpPr>
            <a:spLocks noGrp="1"/>
          </p:cNvSpPr>
          <p:nvPr>
            <p:ph idx="1"/>
          </p:nvPr>
        </p:nvSpPr>
        <p:spPr>
          <a:xfrm>
            <a:off x="35497" y="1484784"/>
            <a:ext cx="4896543" cy="5301980"/>
          </a:xfrm>
        </p:spPr>
        <p:txBody>
          <a:bodyPr>
            <a:normAutofit/>
          </a:bodyPr>
          <a:lstStyle/>
          <a:p>
            <a:r>
              <a:rPr lang="en-AU" sz="2200" dirty="0"/>
              <a:t>Decreased concentration and attention</a:t>
            </a:r>
          </a:p>
          <a:p>
            <a:r>
              <a:rPr lang="en-AU" sz="2200" dirty="0"/>
              <a:t>Increased irritability or agitation (with family, friends)</a:t>
            </a:r>
          </a:p>
          <a:p>
            <a:r>
              <a:rPr lang="en-AU" sz="2200" dirty="0"/>
              <a:t>Difficulty planning activities and maintaining routines</a:t>
            </a:r>
          </a:p>
          <a:p>
            <a:r>
              <a:rPr lang="en-AU" sz="2200" dirty="0"/>
              <a:t>Feeling numb or detached</a:t>
            </a:r>
          </a:p>
          <a:p>
            <a:r>
              <a:rPr lang="en-AU" sz="2200" dirty="0"/>
              <a:t>Intense feelings, intrusive thoughts or dreams about a others experiences (that don’t reduce over time)</a:t>
            </a:r>
          </a:p>
          <a:p>
            <a:r>
              <a:rPr lang="en-AU" sz="2200" dirty="0"/>
              <a:t>Ongoing symptoms </a:t>
            </a:r>
          </a:p>
          <a:p>
            <a:r>
              <a:rPr lang="en-AU" sz="2200" dirty="0"/>
              <a:t>Early identification and intervention important</a:t>
            </a:r>
          </a:p>
          <a:p>
            <a:endParaRPr lang="en-AU" dirty="0"/>
          </a:p>
        </p:txBody>
      </p:sp>
      <p:pic>
        <p:nvPicPr>
          <p:cNvPr id="11266" name="Picture 2" descr="S:\SOM-CONROD\PTSD\Useful resources\Images\Northern Italy Earthquake 2012\Rescue+teams+use+dogs+as+they+look+for+three+workers+reported+missing+at+the+Haemotronic+factory+in+Medolla,+northern+Ital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3440" y="1484784"/>
            <a:ext cx="3578595" cy="237991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S:\SOM-CONROD\PTSD\Useful resources\Images\christchurch earthquake feb2011\Christchurch-Earthquake-feb-22-2011-0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4149080"/>
            <a:ext cx="4071566" cy="2637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6751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2947</TotalTime>
  <Words>2587</Words>
  <Application>Microsoft Office PowerPoint</Application>
  <PresentationFormat>On-screen Show (4:3)</PresentationFormat>
  <Paragraphs>170</Paragraphs>
  <Slides>16</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Calibri</vt:lpstr>
      <vt:lpstr>Constantia</vt:lpstr>
      <vt:lpstr>Wingdings 2</vt:lpstr>
      <vt:lpstr>Flow</vt:lpstr>
      <vt:lpstr>Educators and COVID: Supporting the School Community during COVID-19</vt:lpstr>
      <vt:lpstr>Introduction</vt:lpstr>
      <vt:lpstr>Strategies for the Classroom</vt:lpstr>
      <vt:lpstr>Strategies for the Classroom</vt:lpstr>
      <vt:lpstr>Strategies for the Classroom</vt:lpstr>
      <vt:lpstr>Strategies for the Classroom</vt:lpstr>
      <vt:lpstr>Trauma, and Self-Care</vt:lpstr>
      <vt:lpstr>Educators and Traumatic Stress</vt:lpstr>
      <vt:lpstr>Signs of Secondary Traumatic Stress</vt:lpstr>
      <vt:lpstr>What can you do? Self-care</vt:lpstr>
      <vt:lpstr>What Can You Do?</vt:lpstr>
      <vt:lpstr>What can you do?  Psychological First Aid</vt:lpstr>
      <vt:lpstr>What can you do? Be aware of psychological reactions</vt:lpstr>
      <vt:lpstr>How to get help?</vt:lpstr>
      <vt:lpstr>The Role of Teachers Post-Trauma</vt:lpstr>
      <vt:lpstr>Screening, Assessment, and Referral</vt:lpstr>
    </vt:vector>
  </TitlesOfParts>
  <Company>University of Queensland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Childhood Trauma Reactions</dc:title>
  <dc:creator>Robyne Le Brocque</dc:creator>
  <cp:lastModifiedBy>Brian Gerrard</cp:lastModifiedBy>
  <cp:revision>117</cp:revision>
  <cp:lastPrinted>2013-05-15T04:37:04Z</cp:lastPrinted>
  <dcterms:created xsi:type="dcterms:W3CDTF">2013-05-13T05:20:17Z</dcterms:created>
  <dcterms:modified xsi:type="dcterms:W3CDTF">2020-11-09T02:25:10Z</dcterms:modified>
</cp:coreProperties>
</file>